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97" r:id="rId7"/>
    <p:sldId id="296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10" r:id="rId19"/>
    <p:sldId id="311" r:id="rId20"/>
    <p:sldId id="309" r:id="rId21"/>
    <p:sldId id="312" r:id="rId22"/>
    <p:sldId id="313" r:id="rId23"/>
    <p:sldId id="314" r:id="rId24"/>
    <p:sldId id="315" r:id="rId25"/>
    <p:sldId id="316" r:id="rId26"/>
    <p:sldId id="319" r:id="rId27"/>
    <p:sldId id="317" r:id="rId28"/>
    <p:sldId id="318" r:id="rId29"/>
    <p:sldId id="320" r:id="rId30"/>
    <p:sldId id="264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6FA"/>
    <a:srgbClr val="F3EDFD"/>
    <a:srgbClr val="E8DDFB"/>
    <a:srgbClr val="EAEAEA"/>
    <a:srgbClr val="CBCFF1"/>
    <a:srgbClr val="CDB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0E5B9-0F4E-44C1-95E1-02E00DC753E3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CE3C0-80A6-4238-9EBF-AC39D2AB1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319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6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2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7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D192A-CFE9-4608-9C31-3A7246898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3BCD6A-1D58-4927-B83A-AB71D067A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8BA2D1-96E2-4593-B1AB-608C6840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79D679-22D0-4B90-AA8C-F0543A6F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2E6360-A8F3-4BB5-ABDE-0316D492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78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D89A4-7E39-4688-857F-CE67028FD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8090F-A6BC-468D-B954-54C2220B1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49AB05-9D07-44F0-B308-5F8BF396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3D501E-7C06-4BBF-BE20-CBC300AE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2AC8EE-8FEB-4345-9127-27E0B03B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3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6E499-F714-499F-B432-203176F7D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7BBF71-5EDB-43D4-BE6F-3BFE2E209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AA42AE-3CE3-42A2-9DE9-F460F41E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FE269B-3A67-4011-B1DD-D68E4667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1C6BF0-EE5C-4CD6-B98F-F6F5D9F4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0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E5A79-038A-45A1-8F85-3E84D70D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494E91-3C5F-4BB4-878A-ED42306E3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0A6B35-EC19-4C0D-A531-2E23D34AC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8461F-427E-4E1A-AB84-CC0087862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EBA8BD-82DD-4E4F-97DF-EFBFB981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9EDDFA-9DF6-45D2-94C9-430E81D5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06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6992B-9D0C-4B6B-9942-3A62BC037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0F5017-13C3-4D79-8882-4D87606B2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43AB64-99C6-4BBD-834B-C6CA02A74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9752DC-C4D4-422F-A835-E4A2310497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92352D-82BC-4979-B7C0-10E5FE86C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70ADDB-29AA-44AE-B698-B5630C7EB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2CED34-781A-4CFF-A788-89DFABDD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868FB76-6A66-456F-87E3-FAF433C49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8DB9A-5AD4-4110-9D09-F3A765C9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5E92AD-325F-4090-A98A-3FEBD48B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AE6EDD-83DE-4DDA-B0B8-05FC1BE9F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61CFE1-4576-4AD4-898C-F45E34620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64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E93FD4C-CC3A-4AEB-8435-1F041E733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96309C6-82B9-4CC9-8DB1-CADD70E79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910AA5-8708-48F6-AA02-16AC0033D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8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37400-589C-414B-887F-EFBE46BC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600C64-30D9-4EC5-A8CC-6A6C11C8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78ED5E-AD71-4F39-B7D0-055367F9C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809DDE-5F70-4C8A-8733-639B159B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5C5CBA-4F52-45ED-8DFD-45DBB73C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A7EEB3-C3FD-49A2-936C-5D4A3A630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6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9BA83-400C-44CF-BD02-89D781483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3FEEE8-0F30-4C14-AC20-171EFB9BB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079B6F-CF01-4FCF-9038-C10BA5116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FB87A9-CA4A-42E9-9ED1-F9836070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6E6154-9C17-456D-88F6-40392791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580622-4296-4589-8D0A-D974D294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75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7D6E8-4A19-4CCF-B9DE-73A30894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278C99-9AB7-4854-8D9F-DA1BB3DB6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5FF73F-E427-4A2D-8CF6-1BF0B5F8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281B7C-71F6-4E88-8EAE-B53972C41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2F5B71-7D20-4694-98DF-60FAB96D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AED10F-197A-417F-976D-55D8A4901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DFFAA2-63BE-4F77-BBC3-5F4493383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4D9B29-E4E3-48A0-BA9B-F6EBC1CA5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8673EB-1341-4785-A1A5-E3A99D23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08BFF9-CAAC-4C42-9766-D3C4689E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0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9BF9B-B126-474F-A653-DEBD7F43E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D8D5C5-90C5-4DE2-BAC4-C2CD230E7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AEEF5-963A-4B9A-87B8-4518AF4275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74C6E-1BFD-47D5-A63D-FD9BEA2146A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C75FBD-B1A9-4CA0-BDE1-A0D3461AD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499520-DFD3-4568-9AC7-358123879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2DBB-34E5-45D0-8C2F-677685280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11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chi.ru/podgotovka-k-uroku/math/3-klass/division-1088_arifmeticheskie-deystviya/lesson-15300_priemy-umnozheniya-trekhznachnogo-chisla-na-odnoznachnoe-chislo/card-42663?clckid=c258dad8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chi.ru/podgotovka-k-uroku/math/3-klass/division-1088_arifmeticheskie-deystviya/lesson-15300_priemy-umnozheniya-trekhznachnogo-chisla-na-odnoznachnoe-chislo/card-42663?clckid=c258dad8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chi.ru/podgotovka-k-uroku/math/3-klass/division-1088_arifmeticheskie-deystviya/lesson-15300_priemy-umnozheniya-trekhznachnogo-chisla-na-odnoznachnoe-chislo/card-42663?clckid=c258dad8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chi.ru/podgotovka-k-uroku/math/3-klass/division-1088_arifmeticheskie-deystviya/lesson-15300_priemy-umnozheniya-trekhznachnogo-chisla-na-odnoznachnoe-chislo/card-42663?clckid=c258dad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learningapps.org/display?v=p4bi0poon25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2D6ED0-8974-4556-8E2E-50F63B940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9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9AB56D7F-D49F-40E8-B780-AD3E39A96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0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E3826CFD-291B-45B7-B762-B15A634B6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D4F9E1-F88E-4222-B0CA-64E5D91D85E9}"/>
              </a:ext>
            </a:extLst>
          </p:cNvPr>
          <p:cNvSpPr/>
          <p:nvPr/>
        </p:nvSpPr>
        <p:spPr>
          <a:xfrm>
            <a:off x="3935084" y="2319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Приключения Незнайки и его друзей</a:t>
            </a:r>
          </a:p>
        </p:txBody>
      </p:sp>
    </p:spTree>
    <p:extLst>
      <p:ext uri="{BB962C8B-B14F-4D97-AF65-F5344CB8AC3E}">
        <p14:creationId xmlns:p14="http://schemas.microsoft.com/office/powerpoint/2010/main" val="260887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E3826CFD-291B-45B7-B762-B15A634B6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D4F9E1-F88E-4222-B0CA-64E5D91D85E9}"/>
              </a:ext>
            </a:extLst>
          </p:cNvPr>
          <p:cNvSpPr/>
          <p:nvPr/>
        </p:nvSpPr>
        <p:spPr>
          <a:xfrm>
            <a:off x="3935084" y="2319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Приключения Незнайки и его друзей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B765A1EF-350E-4885-82A8-DB0263241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233" y="1786949"/>
            <a:ext cx="3785243" cy="501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984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3158F1-E2C1-4FE0-95DA-7156927B45A9}"/>
              </a:ext>
            </a:extLst>
          </p:cNvPr>
          <p:cNvSpPr txBox="1"/>
          <p:nvPr/>
        </p:nvSpPr>
        <p:spPr>
          <a:xfrm>
            <a:off x="2820228" y="1037847"/>
            <a:ext cx="60976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</a:t>
            </a:r>
            <a:r>
              <a:rPr lang="ru-RU" sz="40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аздел:</a:t>
            </a:r>
            <a:r>
              <a:rPr lang="ru-RU" sz="4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«Путешествия»</a:t>
            </a:r>
          </a:p>
          <a:p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Тема: 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«Посмотри вокруг»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7997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04EF8184-9B63-4BBC-BC7D-323C9AD91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43" b="91857" l="10000" r="90000">
                        <a14:foregroundMark x1="47556" y1="12143" x2="47556" y2="12143"/>
                        <a14:foregroundMark x1="47778" y1="4857" x2="47778" y2="4857"/>
                        <a14:foregroundMark x1="49333" y1="2286" x2="49333" y2="2286"/>
                        <a14:foregroundMark x1="69222" y1="2143" x2="69222" y2="2143"/>
                        <a14:foregroundMark x1="66778" y1="17143" x2="66778" y2="17143"/>
                        <a14:foregroundMark x1="74444" y1="19286" x2="74444" y2="19286"/>
                        <a14:foregroundMark x1="72111" y1="23857" x2="72111" y2="23857"/>
                        <a14:foregroundMark x1="72000" y1="22286" x2="72000" y2="22286"/>
                        <a14:foregroundMark x1="72000" y1="20571" x2="72000" y2="20571"/>
                        <a14:foregroundMark x1="70000" y1="70429" x2="41000" y2="61429"/>
                        <a14:foregroundMark x1="28444" y1="85429" x2="54556" y2="91857"/>
                        <a14:foregroundMark x1="54556" y1="91857" x2="77889" y2="80429"/>
                        <a14:foregroundMark x1="66667" y1="69286" x2="43444" y2="63714"/>
                        <a14:foregroundMark x1="43444" y1="63714" x2="4033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520" y="1834598"/>
            <a:ext cx="6458660" cy="502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чко с текстом: прямоугольное со скругленными углами 2">
            <a:extLst>
              <a:ext uri="{FF2B5EF4-FFF2-40B4-BE49-F238E27FC236}">
                <a16:creationId xmlns:a16="http://schemas.microsoft.com/office/drawing/2014/main" id="{8E7CA8FF-AC15-4357-977E-FD90EF9E63E1}"/>
              </a:ext>
            </a:extLst>
          </p:cNvPr>
          <p:cNvSpPr/>
          <p:nvPr/>
        </p:nvSpPr>
        <p:spPr>
          <a:xfrm>
            <a:off x="1083365" y="1689652"/>
            <a:ext cx="3379305" cy="1739348"/>
          </a:xfrm>
          <a:prstGeom prst="wedgeRoundRectCallout">
            <a:avLst>
              <a:gd name="adj1" fmla="val 52402"/>
              <a:gd name="adj2" fmla="val 7850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«Движемся на север!»</a:t>
            </a:r>
          </a:p>
        </p:txBody>
      </p:sp>
    </p:spTree>
    <p:extLst>
      <p:ext uri="{BB962C8B-B14F-4D97-AF65-F5344CB8AC3E}">
        <p14:creationId xmlns:p14="http://schemas.microsoft.com/office/powerpoint/2010/main" val="4830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61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«Посмотри вокруг»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1073425" y="2623931"/>
            <a:ext cx="57249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…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1F7500D4-5035-4674-AAB2-2E280F606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154" y="4353340"/>
            <a:ext cx="1604998" cy="246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14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«Посмотри вокруг»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«горизонт»,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отмечать стороны горизонта на схеме.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1DDA0E20-7F6A-4350-9A97-AA0F27E0E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133" y="3955774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637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3497830" y="4323657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спомним, что такое «глобус».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4167809" y="195604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горизонт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575726" y="1875452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аучимся отмечать стороны горизонта на схеме.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70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2195804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спомним, что такое «глобус».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318926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горизонт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аучимся отмечать стороны горизонта на схеме.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43FD33E1-7328-4708-A2B4-B3C6CB8E4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0" y="4162633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374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E35373-FA26-4F7C-B6DE-F950EFE2A79A}"/>
              </a:ext>
            </a:extLst>
          </p:cNvPr>
          <p:cNvSpPr txBox="1"/>
          <p:nvPr/>
        </p:nvSpPr>
        <p:spPr>
          <a:xfrm>
            <a:off x="626164" y="755374"/>
            <a:ext cx="7436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Глобус -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это уменьшенная модель земного шара или другого сферического небесного тела с его картографическим изображением.</a:t>
            </a:r>
          </a:p>
          <a:p>
            <a:pPr algn="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С.И. Ожегов</a:t>
            </a:r>
            <a:endParaRPr lang="ru-RU" sz="2400" dirty="0"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05C50389-8659-42A3-A667-CE22B26D8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864" y="1818860"/>
            <a:ext cx="3194684" cy="491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963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Picture background">
            <a:extLst>
              <a:ext uri="{FF2B5EF4-FFF2-40B4-BE49-F238E27FC236}">
                <a16:creationId xmlns:a16="http://schemas.microsoft.com/office/drawing/2014/main" id="{E8C32DBA-716B-4637-B2BE-8AF9D0CF0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0"/>
            <a:ext cx="4487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494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1BDB1150-35C9-44B6-86D8-AEA598C36FD8}"/>
              </a:ext>
            </a:extLst>
          </p:cNvPr>
          <p:cNvSpPr/>
          <p:nvPr/>
        </p:nvSpPr>
        <p:spPr>
          <a:xfrm>
            <a:off x="5639628" y="1239415"/>
            <a:ext cx="5071442" cy="1639957"/>
          </a:xfrm>
          <a:prstGeom prst="wedgeRoundRectCallout">
            <a:avLst>
              <a:gd name="adj1" fmla="val -69633"/>
              <a:gd name="adj2" fmla="val 1159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Земля имеет шарообразную форму.</a:t>
            </a:r>
          </a:p>
          <a:p>
            <a:r>
              <a:rPr lang="ru-RU" sz="24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вот в древности у мудрецов были другие предположения…</a:t>
            </a:r>
            <a:endParaRPr lang="ru-RU" sz="2400" dirty="0"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6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C8F0398D-9ACA-4960-A307-841D181F6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95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2459EEF1-9B89-4858-8508-B7B565ABC128}"/>
              </a:ext>
            </a:extLst>
          </p:cNvPr>
          <p:cNvSpPr/>
          <p:nvPr/>
        </p:nvSpPr>
        <p:spPr>
          <a:xfrm>
            <a:off x="5639627" y="1239415"/>
            <a:ext cx="5293415" cy="2418185"/>
          </a:xfrm>
          <a:prstGeom prst="wedgeRoundRectCallout">
            <a:avLst>
              <a:gd name="adj1" fmla="val -66301"/>
              <a:gd name="adj2" fmla="val 3947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думали, что Земля – плоский остров, окруженный океаном, а над ним находится купол, по которому движутся Солнце и Луна. Кажется, что Земля, сколько бы ни шел по дорожке, остается ровной, плоской, как линия</a:t>
            </a:r>
            <a:r>
              <a:rPr lang="ru-RU" sz="18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dirty="0"/>
          </a:p>
        </p:txBody>
      </p:sp>
      <p:pic>
        <p:nvPicPr>
          <p:cNvPr id="7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95ABD7CF-1D47-47A4-8F6C-61155C2DF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110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97265855-9A14-49C1-AB3E-50389584B6D5}"/>
              </a:ext>
            </a:extLst>
          </p:cNvPr>
          <p:cNvSpPr/>
          <p:nvPr/>
        </p:nvSpPr>
        <p:spPr>
          <a:xfrm>
            <a:off x="5639628" y="954157"/>
            <a:ext cx="5071442" cy="1925215"/>
          </a:xfrm>
          <a:prstGeom prst="wedgeRoundRectCallout">
            <a:avLst>
              <a:gd name="adj1" fmla="val -72572"/>
              <a:gd name="adj2" fmla="val 3280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Однако, космонавты рассказывают, что оттуда, с большой высоты, Земля выглядит выпуклой, как перевернутая вверх дном тарелка.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7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AEB90595-73DC-4512-A67D-45A6B6BC3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425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2800A6C0-5139-42A4-A009-B713EE7E0945}"/>
              </a:ext>
            </a:extLst>
          </p:cNvPr>
          <p:cNvSpPr/>
          <p:nvPr/>
        </p:nvSpPr>
        <p:spPr>
          <a:xfrm>
            <a:off x="5639627" y="1239415"/>
            <a:ext cx="5392807" cy="2736237"/>
          </a:xfrm>
          <a:prstGeom prst="wedgeRoundRectCallout">
            <a:avLst>
              <a:gd name="adj1" fmla="val -74140"/>
              <a:gd name="adj2" fmla="val 2128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можно ли Землю увидеть целиком, всю сразу? </a:t>
            </a:r>
          </a:p>
          <a:p>
            <a:r>
              <a:rPr lang="ru-RU" sz="240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этого надо подняться еще выше и взглянуть на нее издалека. Например, с Луны. Оттуда наша планета будет выглядеть как шар, с одного бока освещенный Солнцем.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75929926-C21B-4DE0-8634-E3D745CAF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231946"/>
            <a:ext cx="3715095" cy="63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735085-ADE7-48E3-8FDF-8F48A3E403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504" t="6887" r="2599" b="7318"/>
          <a:stretch/>
        </p:blipFill>
        <p:spPr>
          <a:xfrm>
            <a:off x="9372601" y="4229729"/>
            <a:ext cx="2133600" cy="209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7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B7AB36ED-B433-45DF-B89E-3314E975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381000"/>
            <a:ext cx="841057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371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2195804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спомним, что такое «глобус».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318926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горизонт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аучимся отмечать стороны горизонта на схеме.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43FD33E1-7328-4708-A2B4-B3C6CB8E4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857" y="2860422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412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9A5884-853E-496C-B22C-E7A3F3F7B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584" y="522898"/>
            <a:ext cx="7581738" cy="24358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F799EC-FC24-42AF-870D-8365E2105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584" y="3544396"/>
            <a:ext cx="7558204" cy="230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59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22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2195804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спомним, что такое «глобус».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318926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горизонт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аучимся отмечать стороны горизонта на схеме.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43FD33E1-7328-4708-A2B4-B3C6CB8E4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101" y="1535475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774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318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/>
            <a:extLst>
              <a:ext uri="{FF2B5EF4-FFF2-40B4-BE49-F238E27FC236}">
                <a16:creationId xmlns:a16="http://schemas.microsoft.com/office/drawing/2014/main" id="{E2ED5C8F-6935-4631-92F2-370EAA955A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45" t="4901" r="4051" b="3059"/>
          <a:stretch/>
        </p:blipFill>
        <p:spPr>
          <a:xfrm>
            <a:off x="3518451" y="1202635"/>
            <a:ext cx="4134679" cy="41346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124529-05FF-471A-BF7A-60489994F5C0}"/>
              </a:ext>
            </a:extLst>
          </p:cNvPr>
          <p:cNvSpPr txBox="1"/>
          <p:nvPr/>
        </p:nvSpPr>
        <p:spPr>
          <a:xfrm>
            <a:off x="4964594" y="640930"/>
            <a:ext cx="124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E51B54-7B6C-4FC4-BBCC-F843EDEC33C4}"/>
              </a:ext>
            </a:extLst>
          </p:cNvPr>
          <p:cNvSpPr txBox="1"/>
          <p:nvPr/>
        </p:nvSpPr>
        <p:spPr>
          <a:xfrm>
            <a:off x="7134637" y="2946808"/>
            <a:ext cx="124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087FF-2C6D-4A30-A74D-154A951D7A03}"/>
              </a:ext>
            </a:extLst>
          </p:cNvPr>
          <p:cNvSpPr txBox="1"/>
          <p:nvPr/>
        </p:nvSpPr>
        <p:spPr>
          <a:xfrm>
            <a:off x="6587985" y="1336957"/>
            <a:ext cx="124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С-В</a:t>
            </a:r>
          </a:p>
        </p:txBody>
      </p:sp>
    </p:spTree>
    <p:extLst>
      <p:ext uri="{BB962C8B-B14F-4D97-AF65-F5344CB8AC3E}">
        <p14:creationId xmlns:p14="http://schemas.microsoft.com/office/powerpoint/2010/main" val="2249803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2195804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спомним, что такое «глобус».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318926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Узнаем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горизонт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аучимся отмечать стороны горизонта на схеме.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43FD33E1-7328-4708-A2B4-B3C6CB8E4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457" y="187792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260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«Посмотри вокруг»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«горизонт»,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отмечать стороны горизонта на схеме.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1DDA0E20-7F6A-4350-9A97-AA0F27E0E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133" y="3955774"/>
            <a:ext cx="1902364" cy="269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435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194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DC6398-3776-40FE-AC8D-3D3281F0C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789130"/>
              </p:ext>
            </p:extLst>
          </p:nvPr>
        </p:nvGraphicFramePr>
        <p:xfrm>
          <a:off x="2032000" y="991483"/>
          <a:ext cx="81280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1148">
                  <a:extLst>
                    <a:ext uri="{9D8B030D-6E8A-4147-A177-3AD203B41FA5}">
                      <a16:colId xmlns:a16="http://schemas.microsoft.com/office/drawing/2014/main" val="2716178417"/>
                    </a:ext>
                  </a:extLst>
                </a:gridCol>
                <a:gridCol w="876852">
                  <a:extLst>
                    <a:ext uri="{9D8B030D-6E8A-4147-A177-3AD203B41FA5}">
                      <a16:colId xmlns:a16="http://schemas.microsoft.com/office/drawing/2014/main" val="2585806424"/>
                    </a:ext>
                  </a:extLst>
                </a:gridCol>
              </a:tblGrid>
              <a:tr h="394766"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Горизонт – это воображаемая линия, где небо как бы сходится с землей.</a:t>
                      </a:r>
                      <a:endParaRPr lang="ru-RU" sz="2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9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Север, юг, запад и восток – это основные стороны горизонта.</a:t>
                      </a:r>
                      <a:endParaRPr lang="ru-RU" sz="2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9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Запад на схеме обозначают справа, а восток – слева.</a:t>
                      </a:r>
                      <a:endParaRPr lang="ru-RU" sz="2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63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Названия промежуточных сторон горизонта записывают одной буквой. </a:t>
                      </a:r>
                      <a:endParaRPr lang="ru-RU" sz="2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5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На схеме север всегда обозначают вверху, а юг – внизу.</a:t>
                      </a:r>
                      <a:endParaRPr lang="ru-RU" sz="2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C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997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063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1D481382-185E-4845-B76D-4EF804F49C6C}"/>
              </a:ext>
            </a:extLst>
          </p:cNvPr>
          <p:cNvSpPr/>
          <p:nvPr/>
        </p:nvSpPr>
        <p:spPr>
          <a:xfrm>
            <a:off x="5039139" y="1437508"/>
            <a:ext cx="6370983" cy="2445026"/>
          </a:xfrm>
          <a:prstGeom prst="wedgeEllipseCallout">
            <a:avLst>
              <a:gd name="adj1" fmla="val -57026"/>
              <a:gd name="adj2" fmla="val 36077"/>
            </a:avLst>
          </a:prstGeom>
          <a:solidFill>
            <a:srgbClr val="E4D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D8099-5BBA-4381-B851-E3D2241B8FFD}"/>
              </a:ext>
            </a:extLst>
          </p:cNvPr>
          <p:cNvSpPr txBox="1"/>
          <p:nvPr/>
        </p:nvSpPr>
        <p:spPr>
          <a:xfrm>
            <a:off x="5435462" y="1750010"/>
            <a:ext cx="55783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Спасибо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</a:p>
          <a:p>
            <a:pPr algn="ctr"/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Теперь я умею ориентироваться и могу отправиться в путешествие на корабле. </a:t>
            </a:r>
          </a:p>
          <a:p>
            <a:pPr algn="ctr"/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 новых встреч!</a:t>
            </a:r>
            <a:endParaRPr lang="ru-RU" sz="2400" dirty="0"/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B83F9C0B-FDEC-4139-9883-FAD4EAD63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81" y="907068"/>
            <a:ext cx="4200110" cy="595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196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35A03EE-48F5-4651-9974-34F9BAE81D49}"/>
              </a:ext>
            </a:extLst>
          </p:cNvPr>
          <p:cNvSpPr txBox="1"/>
          <p:nvPr/>
        </p:nvSpPr>
        <p:spPr>
          <a:xfrm>
            <a:off x="815672" y="1047629"/>
            <a:ext cx="115722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Сегодня я узнал…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Было трудно…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выполнял задания…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понял что…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Теперь я могу…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научился…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54013A61-1704-4943-B62E-CD926623A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400" y="266492"/>
            <a:ext cx="4295775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580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454</Words>
  <Application>Microsoft Office PowerPoint</Application>
  <PresentationFormat>Широкоэкранный</PresentationFormat>
  <Paragraphs>66</Paragraphs>
  <Slides>30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52</cp:revision>
  <dcterms:created xsi:type="dcterms:W3CDTF">2025-02-03T12:59:05Z</dcterms:created>
  <dcterms:modified xsi:type="dcterms:W3CDTF">2025-02-10T18:23:54Z</dcterms:modified>
</cp:coreProperties>
</file>